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0"/>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8" r:id="rId42"/>
    <p:sldId id="279" r:id="rId43"/>
    <p:sldId id="335" r:id="rId44"/>
    <p:sldId id="280" r:id="rId45"/>
    <p:sldId id="281" r:id="rId46"/>
    <p:sldId id="282" r:id="rId47"/>
    <p:sldId id="336" r:id="rId48"/>
    <p:sldId id="283" r:id="rId49"/>
    <p:sldId id="284" r:id="rId50"/>
    <p:sldId id="356" r:id="rId51"/>
    <p:sldId id="337" r:id="rId52"/>
    <p:sldId id="339" r:id="rId53"/>
    <p:sldId id="352" r:id="rId54"/>
    <p:sldId id="359" r:id="rId55"/>
    <p:sldId id="338" r:id="rId56"/>
    <p:sldId id="340" r:id="rId57"/>
    <p:sldId id="341" r:id="rId58"/>
    <p:sldId id="347" r:id="rId59"/>
    <p:sldId id="344" r:id="rId60"/>
    <p:sldId id="345" r:id="rId61"/>
    <p:sldId id="346" r:id="rId62"/>
    <p:sldId id="343" r:id="rId63"/>
    <p:sldId id="348" r:id="rId64"/>
    <p:sldId id="349" r:id="rId65"/>
    <p:sldId id="350" r:id="rId66"/>
    <p:sldId id="342" r:id="rId67"/>
    <p:sldId id="351" r:id="rId68"/>
    <p:sldId id="363" r:id="rId69"/>
    <p:sldId id="285" r:id="rId70"/>
    <p:sldId id="410" r:id="rId71"/>
    <p:sldId id="310" r:id="rId72"/>
    <p:sldId id="289" r:id="rId73"/>
    <p:sldId id="290" r:id="rId74"/>
    <p:sldId id="292" r:id="rId75"/>
    <p:sldId id="293" r:id="rId76"/>
    <p:sldId id="294" r:id="rId77"/>
    <p:sldId id="295" r:id="rId78"/>
    <p:sldId id="362" r:id="rId79"/>
    <p:sldId id="296" r:id="rId80"/>
    <p:sldId id="364" r:id="rId81"/>
    <p:sldId id="353" r:id="rId82"/>
    <p:sldId id="297" r:id="rId83"/>
    <p:sldId id="361" r:id="rId84"/>
    <p:sldId id="406" r:id="rId85"/>
    <p:sldId id="360" r:id="rId86"/>
    <p:sldId id="407" r:id="rId87"/>
    <p:sldId id="323" r:id="rId88"/>
    <p:sldId id="365" r:id="rId89"/>
    <p:sldId id="366" r:id="rId90"/>
    <p:sldId id="367" r:id="rId91"/>
    <p:sldId id="368" r:id="rId92"/>
    <p:sldId id="369" r:id="rId93"/>
    <p:sldId id="370" r:id="rId94"/>
    <p:sldId id="371" r:id="rId95"/>
    <p:sldId id="372" r:id="rId96"/>
    <p:sldId id="373" r:id="rId97"/>
    <p:sldId id="374" r:id="rId98"/>
    <p:sldId id="375" r:id="rId99"/>
    <p:sldId id="376" r:id="rId100"/>
    <p:sldId id="377" r:id="rId101"/>
    <p:sldId id="378" r:id="rId102"/>
    <p:sldId id="380" r:id="rId103"/>
    <p:sldId id="381" r:id="rId104"/>
    <p:sldId id="382" r:id="rId105"/>
    <p:sldId id="383" r:id="rId106"/>
    <p:sldId id="384" r:id="rId107"/>
    <p:sldId id="385" r:id="rId108"/>
    <p:sldId id="386" r:id="rId109"/>
    <p:sldId id="387" r:id="rId110"/>
    <p:sldId id="388" r:id="rId111"/>
    <p:sldId id="390" r:id="rId112"/>
    <p:sldId id="400" r:id="rId113"/>
    <p:sldId id="401" r:id="rId114"/>
    <p:sldId id="402" r:id="rId115"/>
    <p:sldId id="403" r:id="rId116"/>
    <p:sldId id="404" r:id="rId117"/>
    <p:sldId id="393" r:id="rId118"/>
    <p:sldId id="399" r:id="rId119"/>
    <p:sldId id="398" r:id="rId120"/>
    <p:sldId id="389" r:id="rId121"/>
    <p:sldId id="394" r:id="rId122"/>
    <p:sldId id="395" r:id="rId123"/>
    <p:sldId id="391" r:id="rId124"/>
    <p:sldId id="396" r:id="rId125"/>
    <p:sldId id="397" r:id="rId126"/>
    <p:sldId id="408" r:id="rId127"/>
    <p:sldId id="409" r:id="rId128"/>
    <p:sldId id="392"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1"/>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this in your Console</a:t>
            </a:r>
          </a:p>
        </p:txBody>
      </p:sp>
    </p:spTree>
    <p:extLst>
      <p:ext uri="{BB962C8B-B14F-4D97-AF65-F5344CB8AC3E}">
        <p14:creationId xmlns:p14="http://schemas.microsoft.com/office/powerpoint/2010/main" val="2179875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6869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nl-NL" kern="1200" dirty="0" err="1">
                <a:solidFill>
                  <a:srgbClr val="FFC000"/>
                </a:solidFill>
              </a:rPr>
              <a:t>JSON.parse</a:t>
            </a:r>
            <a:r>
              <a:rPr lang="nl-NL" kern="1200" dirty="0">
                <a:solidFill>
                  <a:srgbClr val="FFC000"/>
                </a:solidFill>
              </a:rPr>
              <a:t>( ) </a:t>
            </a:r>
            <a:r>
              <a:rPr lang="nl-NL" kern="1200" dirty="0" err="1">
                <a:solidFill>
                  <a:srgbClr val="FFC000"/>
                </a:solidFill>
              </a:rPr>
              <a:t>when</a:t>
            </a:r>
            <a:r>
              <a:rPr lang="nl-NL" kern="1200" dirty="0">
                <a:solidFill>
                  <a:srgbClr val="FFC000"/>
                </a:solidFill>
              </a:rPr>
              <a:t> </a:t>
            </a:r>
            <a:r>
              <a:rPr lang="nl-NL" kern="1200" dirty="0" err="1">
                <a:solidFill>
                  <a:srgbClr val="FFC000"/>
                </a:solidFill>
              </a:rPr>
              <a:t>sending</a:t>
            </a:r>
            <a:r>
              <a:rPr lang="nl-NL" kern="1200" dirty="0">
                <a:solidFill>
                  <a:srgbClr val="FFC000"/>
                </a:solidFill>
              </a:rPr>
              <a:t> data </a:t>
            </a:r>
            <a:r>
              <a:rPr lang="nl-NL" kern="1200" dirty="0" err="1">
                <a:solidFill>
                  <a:srgbClr val="FFC000"/>
                </a:solidFill>
              </a:rPr>
              <a:t>to</a:t>
            </a:r>
            <a:r>
              <a:rPr lang="nl-NL" kern="1200" dirty="0">
                <a:solidFill>
                  <a:srgbClr val="FFC000"/>
                </a:solidFill>
              </a:rPr>
              <a:t> server</a:t>
            </a:r>
          </a:p>
          <a:p>
            <a:r>
              <a:rPr lang="nl-NL" kern="1200" dirty="0" err="1">
                <a:solidFill>
                  <a:srgbClr val="FFC000"/>
                </a:solidFill>
              </a:rPr>
              <a:t>JSON.stringify</a:t>
            </a:r>
            <a:r>
              <a:rPr lang="nl-NL" kern="1200" dirty="0">
                <a:solidFill>
                  <a:srgbClr val="FFC000"/>
                </a:solidFill>
              </a:rPr>
              <a:t>( ) </a:t>
            </a:r>
            <a:r>
              <a:rPr lang="nl-NL" kern="1200" dirty="0" err="1">
                <a:solidFill>
                  <a:srgbClr val="FFC000"/>
                </a:solidFill>
              </a:rPr>
              <a:t>when</a:t>
            </a:r>
            <a:r>
              <a:rPr lang="nl-NL" kern="1200" dirty="0">
                <a:solidFill>
                  <a:srgbClr val="FFC000"/>
                </a:solidFill>
              </a:rPr>
              <a:t> </a:t>
            </a:r>
            <a:r>
              <a:rPr lang="nl-NL" kern="1200" dirty="0" err="1">
                <a:solidFill>
                  <a:srgbClr val="FFC000"/>
                </a:solidFill>
              </a:rPr>
              <a:t>receiving</a:t>
            </a:r>
            <a:r>
              <a:rPr lang="nl-NL" kern="1200" dirty="0">
                <a:solidFill>
                  <a:srgbClr val="FFC000"/>
                </a:solidFill>
              </a:rPr>
              <a:t> data </a:t>
            </a:r>
            <a:r>
              <a:rPr lang="nl-NL" kern="1200" dirty="0" err="1">
                <a:solidFill>
                  <a:srgbClr val="FFC000"/>
                </a:solidFill>
              </a:rPr>
              <a:t>from</a:t>
            </a:r>
            <a:r>
              <a:rPr lang="nl-NL" kern="1200" dirty="0">
                <a:solidFill>
                  <a:srgbClr val="FFC000"/>
                </a:solidFill>
              </a:rPr>
              <a:t> server</a:t>
            </a:r>
          </a:p>
          <a:p>
            <a:endParaRPr lang="en-US" dirty="0"/>
          </a:p>
        </p:txBody>
      </p:sp>
    </p:spTree>
    <p:extLst>
      <p:ext uri="{BB962C8B-B14F-4D97-AF65-F5344CB8AC3E}">
        <p14:creationId xmlns:p14="http://schemas.microsoft.com/office/powerpoint/2010/main" val="3325050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1436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www.codecademy.com/articles/what-is-cors"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s://www.valentinog.com/blog/http-requests-node-js-async-awai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688" y="227742"/>
            <a:ext cx="7804500" cy="1138500"/>
          </a:xfrm>
        </p:spPr>
        <p:txBody>
          <a:bodyPr/>
          <a:lstStyle/>
          <a:p>
            <a:r>
              <a:rPr lang="en-US" sz="5400" dirty="0">
                <a:solidFill>
                  <a:srgbClr val="FFC000"/>
                </a:solidFill>
              </a:rPr>
              <a:t>Send a Request To a Server?</a:t>
            </a:r>
          </a:p>
        </p:txBody>
      </p:sp>
      <p:sp>
        <p:nvSpPr>
          <p:cNvPr id="3" name="Text Placeholder 2"/>
          <p:cNvSpPr>
            <a:spLocks noGrp="1"/>
          </p:cNvSpPr>
          <p:nvPr>
            <p:ph type="body" idx="1"/>
          </p:nvPr>
        </p:nvSpPr>
        <p:spPr>
          <a:xfrm>
            <a:off x="356260" y="1366242"/>
            <a:ext cx="8443356" cy="3315000"/>
          </a:xfrm>
        </p:spPr>
        <p:txBody>
          <a:bodyPr/>
          <a:lstStyle/>
          <a:p>
            <a:pPr marL="114300" indent="0">
              <a:buNone/>
            </a:pPr>
            <a:r>
              <a:rPr lang="en-US" sz="2000" b="1" dirty="0">
                <a:solidFill>
                  <a:srgbClr val="00B0F0"/>
                </a:solidFill>
              </a:rPr>
              <a:t>See:</a:t>
            </a:r>
          </a:p>
          <a:p>
            <a:pPr marL="114300" indent="0">
              <a:buNone/>
            </a:pPr>
            <a:r>
              <a:rPr lang="en-US" sz="2000" b="1" dirty="0">
                <a:solidFill>
                  <a:srgbClr val="00B0F0"/>
                </a:solidFill>
              </a:rPr>
              <a:t>https://</a:t>
            </a:r>
            <a:r>
              <a:rPr lang="en-US" sz="2000" b="1" dirty="0" err="1">
                <a:solidFill>
                  <a:srgbClr val="00B0F0"/>
                </a:solidFill>
              </a:rPr>
              <a:t>developer.mozilla.org</a:t>
            </a:r>
            <a:r>
              <a:rPr lang="en-US" sz="2000" b="1" dirty="0">
                <a:solidFill>
                  <a:srgbClr val="00B0F0"/>
                </a:solidFill>
              </a:rPr>
              <a:t>/</a:t>
            </a:r>
            <a:r>
              <a:rPr lang="en-US" sz="2000" b="1" dirty="0" err="1">
                <a:solidFill>
                  <a:srgbClr val="00B0F0"/>
                </a:solidFill>
              </a:rPr>
              <a:t>en</a:t>
            </a:r>
            <a:r>
              <a:rPr lang="en-US" sz="2000" b="1" dirty="0">
                <a:solidFill>
                  <a:srgbClr val="00B0F0"/>
                </a:solidFill>
              </a:rPr>
              <a:t>-US/docs/Web/API/</a:t>
            </a:r>
            <a:r>
              <a:rPr lang="en-US" sz="2000" b="1" dirty="0" err="1">
                <a:solidFill>
                  <a:srgbClr val="00B0F0"/>
                </a:solidFill>
              </a:rPr>
              <a:t>XMLHttpRequest</a:t>
            </a:r>
            <a:r>
              <a:rPr lang="en-US" sz="2000" b="1" dirty="0">
                <a:solidFill>
                  <a:srgbClr val="00B0F0"/>
                </a:solidFill>
              </a:rPr>
              <a:t>/</a:t>
            </a:r>
            <a:r>
              <a:rPr lang="en-US" sz="2000" b="1" dirty="0" err="1">
                <a:solidFill>
                  <a:srgbClr val="00B0F0"/>
                </a:solidFill>
              </a:rPr>
              <a:t>Synchronous_and_Asynchronous_Requests</a:t>
            </a:r>
            <a:endParaRPr lang="en-US" sz="2000" b="1" dirty="0">
              <a:solidFill>
                <a:srgbClr val="00B0F0"/>
              </a:solidFill>
            </a:endParaRPr>
          </a:p>
          <a:p>
            <a:endParaRPr lang="en-US" sz="3200" dirty="0"/>
          </a:p>
        </p:txBody>
      </p:sp>
    </p:spTree>
    <p:extLst>
      <p:ext uri="{BB962C8B-B14F-4D97-AF65-F5344CB8AC3E}">
        <p14:creationId xmlns:p14="http://schemas.microsoft.com/office/powerpoint/2010/main" val="838511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539" y="375942"/>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r>
              <a:rPr lang="en-US" dirty="0"/>
              <a:t>execute other scripts while waiting for server response</a:t>
            </a:r>
          </a:p>
          <a:p>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Send a Request To a Server?</a:t>
            </a:r>
          </a:p>
        </p:txBody>
      </p:sp>
      <p:sp>
        <p:nvSpPr>
          <p:cNvPr id="3" name="Text Placeholder 2"/>
          <p:cNvSpPr>
            <a:spLocks noGrp="1"/>
          </p:cNvSpPr>
          <p:nvPr>
            <p:ph type="body" idx="1"/>
          </p:nvPr>
        </p:nvSpPr>
        <p:spPr/>
        <p:txBody>
          <a:bodyPr/>
          <a:lstStyle/>
          <a:p>
            <a:r>
              <a:rPr lang="en-US" dirty="0"/>
              <a:t>Use </a:t>
            </a:r>
            <a:r>
              <a:rPr lang="en-US" dirty="0" err="1">
                <a:solidFill>
                  <a:srgbClr val="FFC000"/>
                </a:solidFill>
              </a:rPr>
              <a:t>XMLHttpRequest</a:t>
            </a:r>
            <a:r>
              <a:rPr lang="en-US" dirty="0">
                <a:solidFill>
                  <a:srgbClr val="FFC000"/>
                </a:solidFill>
              </a:rPr>
              <a:t> </a:t>
            </a:r>
          </a:p>
          <a:p>
            <a:r>
              <a:rPr lang="en-US" dirty="0"/>
              <a:t>The </a:t>
            </a:r>
            <a:r>
              <a:rPr lang="en-US" dirty="0" err="1"/>
              <a:t>XMLHttpRequest</a:t>
            </a:r>
            <a:r>
              <a:rPr lang="en-US" dirty="0"/>
              <a:t> object is used to exchange data with a server.</a:t>
            </a:r>
          </a:p>
        </p:txBody>
      </p:sp>
    </p:spTree>
    <p:extLst>
      <p:ext uri="{BB962C8B-B14F-4D97-AF65-F5344CB8AC3E}">
        <p14:creationId xmlns:p14="http://schemas.microsoft.com/office/powerpoint/2010/main" val="88236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5400" dirty="0"/>
              <a:t>Synchronous</a:t>
            </a:r>
          </a:p>
        </p:txBody>
      </p:sp>
    </p:spTree>
    <p:extLst>
      <p:ext uri="{BB962C8B-B14F-4D97-AF65-F5344CB8AC3E}">
        <p14:creationId xmlns:p14="http://schemas.microsoft.com/office/powerpoint/2010/main" val="10773410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GET</a:t>
            </a:r>
          </a:p>
        </p:txBody>
      </p:sp>
      <p:sp>
        <p:nvSpPr>
          <p:cNvPr id="3" name="Text Placeholder 2"/>
          <p:cNvSpPr>
            <a:spLocks noGrp="1"/>
          </p:cNvSpPr>
          <p:nvPr>
            <p:ph type="body" idx="1"/>
          </p:nvPr>
        </p:nvSpPr>
        <p:spPr/>
        <p:txBody>
          <a:bodyPr/>
          <a:lstStyle/>
          <a:p>
            <a:endParaRPr lang="en-US" dirty="0"/>
          </a:p>
          <a:p>
            <a:endParaRPr lang="en-US" dirty="0"/>
          </a:p>
          <a:p>
            <a:endParaRPr lang="en-US" dirty="0"/>
          </a:p>
          <a:p>
            <a:endParaRPr lang="en-US" dirty="0"/>
          </a:p>
          <a:p>
            <a:r>
              <a:rPr lang="en-US" dirty="0"/>
              <a:t>https://www.w3schools.com/</a:t>
            </a:r>
            <a:r>
              <a:rPr lang="en-US" dirty="0" err="1"/>
              <a:t>js</a:t>
            </a:r>
            <a:r>
              <a:rPr lang="en-US" dirty="0"/>
              <a:t>/</a:t>
            </a:r>
            <a:r>
              <a:rPr lang="en-US" dirty="0" err="1"/>
              <a:t>js_ajax_http_send.asp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 y="1790700"/>
            <a:ext cx="9144000" cy="2164904"/>
          </a:xfrm>
          <a:prstGeom prst="rect">
            <a:avLst/>
          </a:prstGeom>
        </p:spPr>
      </p:pic>
    </p:spTree>
    <p:extLst>
      <p:ext uri="{BB962C8B-B14F-4D97-AF65-F5344CB8AC3E}">
        <p14:creationId xmlns:p14="http://schemas.microsoft.com/office/powerpoint/2010/main" val="15861169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a:t>
            </a:r>
          </a:p>
        </p:txBody>
      </p:sp>
      <p:sp>
        <p:nvSpPr>
          <p:cNvPr id="3" name="Text Placeholder 2"/>
          <p:cNvSpPr>
            <a:spLocks noGrp="1"/>
          </p:cNvSpPr>
          <p:nvPr>
            <p:ph type="body" idx="1"/>
          </p:nvPr>
        </p:nvSpPr>
        <p:spPr/>
        <p:txBody>
          <a:bodyPr/>
          <a:lstStyle/>
          <a:p>
            <a:pPr marL="114300" indent="0">
              <a:buNone/>
            </a:pPr>
            <a:r>
              <a:rPr lang="en-US" dirty="0"/>
              <a:t>Sending and receiving data in </a:t>
            </a:r>
            <a:r>
              <a:rPr lang="en-US" dirty="0">
                <a:solidFill>
                  <a:srgbClr val="FFC000"/>
                </a:solidFill>
              </a:rPr>
              <a:t>JSON format </a:t>
            </a:r>
            <a:r>
              <a:rPr lang="en-US" dirty="0"/>
              <a:t>using POST method</a:t>
            </a:r>
          </a:p>
          <a:p>
            <a:endParaRPr lang="en-US" dirty="0"/>
          </a:p>
        </p:txBody>
      </p:sp>
    </p:spTree>
    <p:extLst>
      <p:ext uri="{BB962C8B-B14F-4D97-AF65-F5344CB8AC3E}">
        <p14:creationId xmlns:p14="http://schemas.microsoft.com/office/powerpoint/2010/main" val="21180313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POST</a:t>
            </a:r>
          </a:p>
        </p:txBody>
      </p:sp>
      <p:sp>
        <p:nvSpPr>
          <p:cNvPr id="3" name="Text Placeholder 2"/>
          <p:cNvSpPr>
            <a:spLocks noGrp="1"/>
          </p:cNvSpPr>
          <p:nvPr>
            <p:ph type="body" idx="1"/>
          </p:nvPr>
        </p:nvSpPr>
        <p:spPr/>
        <p:txBody>
          <a:bodyPr/>
          <a:lstStyle/>
          <a:p>
            <a:endParaRPr lang="en-US" dirty="0"/>
          </a:p>
          <a:p>
            <a:endParaRPr lang="en-US" dirty="0"/>
          </a:p>
          <a:p>
            <a:endParaRPr lang="en-US" dirty="0"/>
          </a:p>
          <a:p>
            <a:r>
              <a:rPr lang="en-US" dirty="0"/>
              <a:t>https://www.w3schools.com/</a:t>
            </a:r>
            <a:r>
              <a:rPr lang="en-US" dirty="0" err="1"/>
              <a:t>js</a:t>
            </a:r>
            <a:r>
              <a:rPr lang="en-US" dirty="0"/>
              <a:t>/</a:t>
            </a:r>
            <a:r>
              <a:rPr lang="en-US" dirty="0" err="1"/>
              <a:t>js_ajax_http_send.asp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300"/>
            <a:ext cx="9144000" cy="1852246"/>
          </a:xfrm>
          <a:prstGeom prst="rect">
            <a:avLst/>
          </a:prstGeom>
        </p:spPr>
      </p:pic>
    </p:spTree>
    <p:extLst>
      <p:ext uri="{BB962C8B-B14F-4D97-AF65-F5344CB8AC3E}">
        <p14:creationId xmlns:p14="http://schemas.microsoft.com/office/powerpoint/2010/main" val="9577426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Asynchronous</a:t>
            </a:r>
          </a:p>
          <a:p>
            <a:endParaRPr lang="en-US" dirty="0"/>
          </a:p>
        </p:txBody>
      </p:sp>
    </p:spTree>
    <p:extLst>
      <p:ext uri="{BB962C8B-B14F-4D97-AF65-F5344CB8AC3E}">
        <p14:creationId xmlns:p14="http://schemas.microsoft.com/office/powerpoint/2010/main" val="15607955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POST JSON</a:t>
            </a: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 y="1715642"/>
            <a:ext cx="7797800" cy="2616200"/>
          </a:xfrm>
          <a:prstGeom prst="rect">
            <a:avLst/>
          </a:prstGeom>
        </p:spPr>
      </p:pic>
    </p:spTree>
    <p:extLst>
      <p:ext uri="{BB962C8B-B14F-4D97-AF65-F5344CB8AC3E}">
        <p14:creationId xmlns:p14="http://schemas.microsoft.com/office/powerpoint/2010/main" val="18874534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Exercise show data from the server in the client</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574" y="1429980"/>
            <a:ext cx="5545496" cy="3345059"/>
          </a:xfrm>
          <a:prstGeom prst="rect">
            <a:avLst/>
          </a:prstGeom>
        </p:spPr>
      </p:pic>
    </p:spTree>
    <p:extLst>
      <p:ext uri="{BB962C8B-B14F-4D97-AF65-F5344CB8AC3E}">
        <p14:creationId xmlns:p14="http://schemas.microsoft.com/office/powerpoint/2010/main" val="10536773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9C3E-2C28-CF44-8026-8588022D9C49}"/>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45D16298-EC3D-824B-8C52-FA8AE8A6C6E5}"/>
              </a:ext>
            </a:extLst>
          </p:cNvPr>
          <p:cNvSpPr>
            <a:spLocks noGrp="1"/>
          </p:cNvSpPr>
          <p:nvPr>
            <p:ph type="body" idx="1"/>
          </p:nvPr>
        </p:nvSpPr>
        <p:spPr/>
        <p:txBody>
          <a:bodyPr/>
          <a:lstStyle/>
          <a:p>
            <a:r>
              <a:rPr lang="en-US" dirty="0"/>
              <a:t>Solve CORS (</a:t>
            </a:r>
            <a:r>
              <a:rPr lang="en-US" dirty="0">
                <a:hlinkClick r:id="rId2"/>
              </a:rPr>
              <a:t>https://www.codecademy.com/articles/what-is-cors</a:t>
            </a:r>
            <a:r>
              <a:rPr lang="en-US" dirty="0"/>
              <a:t>)</a:t>
            </a:r>
          </a:p>
          <a:p>
            <a:r>
              <a:rPr lang="en-US" dirty="0"/>
              <a:t>Handling CORS in Express (https://</a:t>
            </a:r>
            <a:r>
              <a:rPr lang="en-US" dirty="0" err="1"/>
              <a:t>flaviocopes.com</a:t>
            </a:r>
            <a:r>
              <a:rPr lang="en-US" dirty="0"/>
              <a:t>/express-</a:t>
            </a:r>
            <a:r>
              <a:rPr lang="en-US" dirty="0" err="1"/>
              <a:t>cors</a:t>
            </a:r>
            <a:r>
              <a:rPr lang="en-US" dirty="0"/>
              <a:t>/)</a:t>
            </a:r>
          </a:p>
          <a:p>
            <a:r>
              <a:rPr lang="en-US" dirty="0"/>
              <a:t>Use </a:t>
            </a:r>
            <a:r>
              <a:rPr lang="en-US" dirty="0" err="1">
                <a:solidFill>
                  <a:srgbClr val="FF0000"/>
                </a:solidFill>
              </a:rPr>
              <a:t>JSON.parse</a:t>
            </a:r>
            <a:r>
              <a:rPr lang="en-US" dirty="0">
                <a:solidFill>
                  <a:srgbClr val="FF0000"/>
                </a:solidFill>
              </a:rPr>
              <a:t>( ) </a:t>
            </a:r>
            <a:r>
              <a:rPr lang="en-US" dirty="0"/>
              <a:t>to show the JSON-data in the page</a:t>
            </a:r>
          </a:p>
        </p:txBody>
      </p:sp>
    </p:spTree>
    <p:extLst>
      <p:ext uri="{BB962C8B-B14F-4D97-AF65-F5344CB8AC3E}">
        <p14:creationId xmlns:p14="http://schemas.microsoft.com/office/powerpoint/2010/main" val="39590229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 also</a:t>
            </a:r>
          </a:p>
        </p:txBody>
      </p:sp>
      <p:sp>
        <p:nvSpPr>
          <p:cNvPr id="3" name="Text Placeholder 2"/>
          <p:cNvSpPr>
            <a:spLocks noGrp="1"/>
          </p:cNvSpPr>
          <p:nvPr>
            <p:ph type="body" idx="1"/>
          </p:nvPr>
        </p:nvSpPr>
        <p:spPr/>
        <p:txBody>
          <a:bodyPr/>
          <a:lstStyle/>
          <a:p>
            <a:r>
              <a:rPr lang="en-US" dirty="0">
                <a:hlinkClick r:id="rId2"/>
              </a:rPr>
              <a:t>https://www.valentinog.com/blog/http-requests-node-js-async-await/</a:t>
            </a:r>
            <a:endParaRPr lang="en-US" dirty="0"/>
          </a:p>
          <a:p>
            <a:r>
              <a:rPr lang="en-US" dirty="0"/>
              <a:t>https://www.w3schools.com/xml/</a:t>
            </a:r>
            <a:r>
              <a:rPr lang="en-US" dirty="0" err="1"/>
              <a:t>ajax_xmlhttprequest_send.asp</a:t>
            </a:r>
            <a:endParaRPr lang="en-US" dirty="0"/>
          </a:p>
          <a:p>
            <a:endParaRPr lang="en-US" dirty="0"/>
          </a:p>
        </p:txBody>
      </p:sp>
    </p:spTree>
    <p:extLst>
      <p:ext uri="{BB962C8B-B14F-4D97-AF65-F5344CB8AC3E}">
        <p14:creationId xmlns:p14="http://schemas.microsoft.com/office/powerpoint/2010/main" val="117500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err="1"/>
              <a:t>Plaats</a:t>
            </a:r>
            <a:r>
              <a:rPr lang="en-US" dirty="0"/>
              <a:t> de </a:t>
            </a:r>
            <a:r>
              <a:rPr lang="en-US" dirty="0" err="1"/>
              <a:t>volgende</a:t>
            </a:r>
            <a:r>
              <a:rPr lang="en-US" dirty="0"/>
              <a:t> code in de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solidFill>
                  <a:schemeClr val="bg1"/>
                </a:solidFill>
                <a:highlight>
                  <a:srgbClr val="FFFF00"/>
                </a:highlight>
                <a:hlinkClick r:id="rId3"/>
              </a:rPr>
              <a:t>https://github.com/mdn/beginner-html-site-styled/archive/gh-pages.zip</a:t>
            </a:r>
            <a:endParaRPr lang="en-US" dirty="0">
              <a:solidFill>
                <a:schemeClr val="bg1"/>
              </a:solidFill>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main.js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   vs   ‘’</a:t>
            </a:r>
          </a:p>
        </p:txBody>
      </p:sp>
      <p:sp>
        <p:nvSpPr>
          <p:cNvPr id="194" name="Shape 194"/>
          <p:cNvSpPr/>
          <p:nvPr/>
        </p:nvSpPr>
        <p:spPr>
          <a:xfrm>
            <a:off x="407765" y="2859732"/>
            <a:ext cx="6030600" cy="294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yields the same as */</a:t>
            </a:r>
            <a:r>
              <a:rPr lang="en-US" sz="19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y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err="1">
                <a:solidFill>
                  <a:srgbClr val="FFC000"/>
                </a:solidFill>
                <a:latin typeface="Helvetica Neue"/>
                <a:ea typeface="Helvetica Neue"/>
                <a:cs typeface="Helvetica Neue"/>
                <a:sym typeface="Helvetica Neue"/>
              </a:rPr>
              <a:t>Falsy</a:t>
            </a:r>
            <a:r>
              <a:rPr lang="en-US" sz="2400" b="0" i="0" u="none" strike="noStrike" cap="none" dirty="0">
                <a:solidFill>
                  <a:srgbClr val="FFC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err="1">
                <a:solidFill>
                  <a:srgbClr val="92D050"/>
                </a:solidFill>
                <a:latin typeface="Helvetica Neue"/>
                <a:ea typeface="Helvetica Neue"/>
                <a:cs typeface="Helvetica Neue"/>
                <a:sym typeface="Helvetica Neue"/>
              </a:rPr>
              <a:t>Truthy</a:t>
            </a:r>
            <a:r>
              <a:rPr lang="en-US" sz="2400" b="0"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5"/>
            <a:ext cx="6191699"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false</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instead of ==,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26" y="1366242"/>
            <a:ext cx="7734300" cy="147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26" y="357634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index.js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main.js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main.js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main.js</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1802B-1077-6B41-89D7-F94C68B8FCA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D6F2B8E-E54A-8742-B8BC-9C2DA3007AD0}"/>
              </a:ext>
            </a:extLst>
          </p:cNvPr>
          <p:cNvSpPr>
            <a:spLocks noGrp="1"/>
          </p:cNvSpPr>
          <p:nvPr>
            <p:ph type="body" idx="1"/>
          </p:nvPr>
        </p:nvSpPr>
        <p:spPr/>
        <p:txBody>
          <a:bodyPr/>
          <a:lstStyle/>
          <a:p>
            <a:pPr marL="36000" indent="0">
              <a:spcBef>
                <a:spcPts val="1500"/>
              </a:spcBef>
              <a:buNone/>
            </a:pPr>
            <a:r>
              <a:rPr lang="en-US" dirty="0" err="1"/>
              <a:t>const</a:t>
            </a:r>
            <a:r>
              <a:rPr lang="en-US" dirty="0"/>
              <a:t> array = ['a', 'b', 'c', 'd’]; </a:t>
            </a:r>
          </a:p>
          <a:p>
            <a:pPr marL="36000" indent="0">
              <a:spcBef>
                <a:spcPts val="1500"/>
              </a:spcBef>
              <a:buNone/>
            </a:pPr>
            <a:r>
              <a:rPr lang="en-US" dirty="0"/>
              <a:t>for (let </a:t>
            </a:r>
            <a:r>
              <a:rPr lang="en-US" dirty="0" err="1"/>
              <a:t>i</a:t>
            </a:r>
            <a:r>
              <a:rPr lang="en-US" dirty="0"/>
              <a:t> = 0; </a:t>
            </a:r>
            <a:r>
              <a:rPr lang="en-US" dirty="0" err="1"/>
              <a:t>i</a:t>
            </a:r>
            <a:r>
              <a:rPr lang="en-US" dirty="0"/>
              <a:t> &lt; </a:t>
            </a:r>
            <a:r>
              <a:rPr lang="en-US" dirty="0" err="1"/>
              <a:t>array.length</a:t>
            </a:r>
            <a:r>
              <a:rPr lang="en-US" dirty="0"/>
              <a:t>; </a:t>
            </a:r>
            <a:r>
              <a:rPr lang="en-US" dirty="0" err="1"/>
              <a:t>i</a:t>
            </a:r>
            <a:r>
              <a:rPr lang="en-US" dirty="0"/>
              <a:t>++) { </a:t>
            </a:r>
          </a:p>
          <a:p>
            <a:pPr marL="36000" indent="0">
              <a:spcBef>
                <a:spcPts val="1500"/>
              </a:spcBef>
              <a:buNone/>
            </a:pPr>
            <a:r>
              <a:rPr lang="en-US" dirty="0"/>
              <a:t>	</a:t>
            </a:r>
            <a:r>
              <a:rPr lang="en-US" dirty="0" err="1"/>
              <a:t>console.log</a:t>
            </a:r>
            <a:r>
              <a:rPr lang="en-US" dirty="0"/>
              <a:t>(array[</a:t>
            </a:r>
            <a:r>
              <a:rPr lang="en-US" dirty="0" err="1"/>
              <a:t>i</a:t>
            </a:r>
            <a:r>
              <a:rPr lang="en-US" dirty="0"/>
              <a:t>]); </a:t>
            </a:r>
          </a:p>
          <a:p>
            <a:pPr marL="36000" indent="0">
              <a:spcBef>
                <a:spcPts val="1500"/>
              </a:spcBef>
              <a:buNone/>
            </a:pPr>
            <a:r>
              <a:rPr lang="en-US" dirty="0"/>
              <a:t>} </a:t>
            </a:r>
          </a:p>
          <a:p>
            <a:pPr marL="36000" indent="0">
              <a:spcBef>
                <a:spcPts val="1500"/>
              </a:spcBef>
              <a:buNone/>
            </a:pPr>
            <a:r>
              <a:rPr lang="en-US" dirty="0"/>
              <a:t>// Result: a, b, c, d</a:t>
            </a:r>
          </a:p>
        </p:txBody>
      </p:sp>
    </p:spTree>
    <p:extLst>
      <p:ext uri="{BB962C8B-B14F-4D97-AF65-F5344CB8AC3E}">
        <p14:creationId xmlns:p14="http://schemas.microsoft.com/office/powerpoint/2010/main" val="4033288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err="1"/>
              <a:t>const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err="1"/>
              <a:t>const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err="1">
                <a:solidFill>
                  <a:srgbClr val="DAD085"/>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3502359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4DF8-1378-764D-9589-443A3D300AE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08A3AD9-D983-E046-A875-FBEB32C91CD5}"/>
              </a:ext>
            </a:extLst>
          </p:cNvPr>
          <p:cNvSpPr>
            <a:spLocks noGrp="1"/>
          </p:cNvSpPr>
          <p:nvPr>
            <p:ph type="body" idx="1"/>
          </p:nvPr>
        </p:nvSpPr>
        <p:spPr/>
        <p:txBody>
          <a:bodyPr/>
          <a:lstStyle/>
          <a:p>
            <a:r>
              <a:rPr lang="nl-NL" kern="1200" dirty="0" err="1">
                <a:solidFill>
                  <a:srgbClr val="FFC000"/>
                </a:solidFill>
              </a:rPr>
              <a:t>JSON.parse</a:t>
            </a:r>
            <a:r>
              <a:rPr lang="nl-NL" kern="1200" dirty="0">
                <a:solidFill>
                  <a:srgbClr val="FFC000"/>
                </a:solidFill>
              </a:rPr>
              <a:t>( ) </a:t>
            </a:r>
            <a:r>
              <a:rPr lang="nl-NL" kern="1200" dirty="0" err="1">
                <a:solidFill>
                  <a:srgbClr val="FFC000"/>
                </a:solidFill>
              </a:rPr>
              <a:t>when</a:t>
            </a:r>
            <a:r>
              <a:rPr lang="nl-NL" kern="1200" dirty="0">
                <a:solidFill>
                  <a:srgbClr val="FFC000"/>
                </a:solidFill>
              </a:rPr>
              <a:t> </a:t>
            </a:r>
            <a:r>
              <a:rPr lang="nl-NL" kern="1200" dirty="0" err="1">
                <a:solidFill>
                  <a:srgbClr val="FFC000"/>
                </a:solidFill>
              </a:rPr>
              <a:t>sending</a:t>
            </a:r>
            <a:r>
              <a:rPr lang="nl-NL" kern="1200" dirty="0">
                <a:solidFill>
                  <a:srgbClr val="FFC000"/>
                </a:solidFill>
              </a:rPr>
              <a:t> data </a:t>
            </a:r>
            <a:r>
              <a:rPr lang="nl-NL" kern="1200" dirty="0" err="1">
                <a:solidFill>
                  <a:srgbClr val="FFC000"/>
                </a:solidFill>
              </a:rPr>
              <a:t>to</a:t>
            </a:r>
            <a:r>
              <a:rPr lang="nl-NL" kern="1200" dirty="0">
                <a:solidFill>
                  <a:srgbClr val="FFC000"/>
                </a:solidFill>
              </a:rPr>
              <a:t> server</a:t>
            </a:r>
          </a:p>
          <a:p>
            <a:r>
              <a:rPr lang="nl-NL" kern="1200" dirty="0" err="1">
                <a:solidFill>
                  <a:srgbClr val="FFC000"/>
                </a:solidFill>
              </a:rPr>
              <a:t>JSON.stringify</a:t>
            </a:r>
            <a:r>
              <a:rPr lang="nl-NL" kern="1200" dirty="0">
                <a:solidFill>
                  <a:srgbClr val="FFC000"/>
                </a:solidFill>
              </a:rPr>
              <a:t>( ) </a:t>
            </a:r>
            <a:r>
              <a:rPr lang="nl-NL" kern="1200" dirty="0" err="1">
                <a:solidFill>
                  <a:srgbClr val="FFC000"/>
                </a:solidFill>
              </a:rPr>
              <a:t>when</a:t>
            </a:r>
            <a:r>
              <a:rPr lang="nl-NL" kern="1200" dirty="0">
                <a:solidFill>
                  <a:srgbClr val="FFC000"/>
                </a:solidFill>
              </a:rPr>
              <a:t> </a:t>
            </a:r>
            <a:r>
              <a:rPr lang="nl-NL" kern="1200" dirty="0" err="1">
                <a:solidFill>
                  <a:srgbClr val="FFC000"/>
                </a:solidFill>
              </a:rPr>
              <a:t>receiving</a:t>
            </a:r>
            <a:r>
              <a:rPr lang="nl-NL" kern="1200" dirty="0">
                <a:solidFill>
                  <a:srgbClr val="FFC000"/>
                </a:solidFill>
              </a:rPr>
              <a:t> data </a:t>
            </a:r>
            <a:r>
              <a:rPr lang="nl-NL" kern="1200" dirty="0" err="1">
                <a:solidFill>
                  <a:srgbClr val="FFC000"/>
                </a:solidFill>
              </a:rPr>
              <a:t>from</a:t>
            </a:r>
            <a:r>
              <a:rPr lang="nl-NL" kern="1200" dirty="0">
                <a:solidFill>
                  <a:srgbClr val="FFC000"/>
                </a:solidFill>
              </a:rPr>
              <a:t> server</a:t>
            </a:r>
          </a:p>
          <a:p>
            <a:endParaRPr lang="en-US" dirty="0"/>
          </a:p>
        </p:txBody>
      </p:sp>
    </p:spTree>
    <p:extLst>
      <p:ext uri="{BB962C8B-B14F-4D97-AF65-F5344CB8AC3E}">
        <p14:creationId xmlns:p14="http://schemas.microsoft.com/office/powerpoint/2010/main" val="41254449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10023</TotalTime>
  <Words>2467</Words>
  <Application>Microsoft Macintosh PowerPoint</Application>
  <PresentationFormat>On-screen Show (16:9)</PresentationFormat>
  <Paragraphs>474</Paragraphs>
  <Slides>128</Slides>
  <Notes>67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128</vt:i4>
      </vt:variant>
    </vt:vector>
  </HeadingPairs>
  <TitlesOfParts>
    <vt:vector size="133"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main.js</vt:lpstr>
      <vt:lpstr>PowerPoint Presentation</vt:lpstr>
      <vt:lpstr>Variables</vt:lpstr>
      <vt:lpstr>Variables</vt:lpstr>
      <vt:lpstr>Variables</vt:lpstr>
      <vt:lpstr>Identifiers</vt:lpstr>
      <vt:lpstr>Types</vt:lpstr>
      <vt:lpstr>Built-in values</vt:lpstr>
      <vt:lpstr>Conditionals</vt:lpstr>
      <vt:lpstr>“”   vs   ‘’</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index.js</vt:lpstr>
      <vt:lpstr>main.js</vt:lpstr>
      <vt:lpstr>main.js</vt:lpstr>
      <vt:lpstr>main.js</vt:lpstr>
      <vt:lpstr>PowerPoint Presentation</vt:lpstr>
      <vt:lpstr>Solution</vt:lpstr>
      <vt:lpstr>PowerPoint Presentation</vt:lpstr>
      <vt:lpstr>Iterators</vt:lpstr>
      <vt:lpstr>PowerPoint Presentation</vt:lpstr>
      <vt:lpstr>PowerPoint Presentation</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JSON.parse( )</vt:lpstr>
      <vt:lpstr>PowerPoint Presentation</vt:lpstr>
      <vt:lpstr>JSON.stringify( )</vt:lpstr>
      <vt:lpstr>PowerPoint Presentation</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Send a Request To a Server?</vt:lpstr>
      <vt:lpstr>PowerPoint Presentation</vt:lpstr>
      <vt:lpstr>What is HTTP?</vt:lpstr>
      <vt:lpstr>HTTP Methods</vt:lpstr>
      <vt:lpstr>GET Method</vt:lpstr>
      <vt:lpstr>POST Method</vt:lpstr>
      <vt:lpstr>HTTP Request Methods</vt:lpstr>
      <vt:lpstr>Sync vs Async Programming</vt:lpstr>
      <vt:lpstr>Async Programming</vt:lpstr>
      <vt:lpstr>Send a Request To a Server?</vt:lpstr>
      <vt:lpstr>PowerPoint Presentation</vt:lpstr>
      <vt:lpstr>Synchronous GET</vt:lpstr>
      <vt:lpstr>Synchronous</vt:lpstr>
      <vt:lpstr>Synchronous POST</vt:lpstr>
      <vt:lpstr>PowerPoint Presentation</vt:lpstr>
      <vt:lpstr>Async POST JSON</vt:lpstr>
      <vt:lpstr>Exercise show data from the server in the client</vt:lpstr>
      <vt:lpstr>CORS</vt:lpstr>
      <vt:lpstr>See also</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92</cp:revision>
  <dcterms:modified xsi:type="dcterms:W3CDTF">2019-04-04T13:32:48Z</dcterms:modified>
</cp:coreProperties>
</file>